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3" autoAdjust="0"/>
  </p:normalViewPr>
  <p:slideViewPr>
    <p:cSldViewPr>
      <p:cViewPr varScale="1">
        <p:scale>
          <a:sx n="107" d="100"/>
          <a:sy n="107" d="100"/>
        </p:scale>
        <p:origin x="-174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FA14F-684B-4730-B7EA-5F6F222A53A9}" type="datetimeFigureOut">
              <a:rPr lang="en-AU" smtClean="0"/>
              <a:pPr/>
              <a:t>3/04/2013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9937F-AE77-4197-BF6B-0754BBFC916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AU" dirty="0" smtClean="0"/>
              <a:t>Kalām Cosmological Argument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Victorian Atheist Society</a:t>
            </a:r>
          </a:p>
          <a:p>
            <a:r>
              <a:rPr lang="en-AU" dirty="0" smtClean="0"/>
              <a:t>East Melbourne</a:t>
            </a:r>
          </a:p>
          <a:p>
            <a:r>
              <a:rPr lang="en-AU" dirty="0" smtClean="0"/>
              <a:t>April 9, 2013</a:t>
            </a:r>
            <a:endParaRPr lang="en-A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The Argument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AU" dirty="0" smtClean="0"/>
              <a:t>1. Whatever began had a cause. (Premise)</a:t>
            </a:r>
          </a:p>
          <a:p>
            <a:r>
              <a:rPr lang="en-AU" dirty="0" smtClean="0"/>
              <a:t>2. Natural reality began. (Premise)</a:t>
            </a:r>
          </a:p>
          <a:p>
            <a:r>
              <a:rPr lang="en-AU" dirty="0" smtClean="0"/>
              <a:t>3. (Therefore) Natural reality had a cause </a:t>
            </a:r>
            <a:r>
              <a:rPr lang="en-AU" sz="2200" dirty="0" smtClean="0"/>
              <a:t>(From 1, 2)</a:t>
            </a:r>
          </a:p>
          <a:p>
            <a:endParaRPr lang="en-AU" dirty="0"/>
          </a:p>
          <a:p>
            <a:r>
              <a:rPr lang="en-AU" dirty="0" smtClean="0"/>
              <a:t>Natural reality = the sum of all natural causes and causings.</a:t>
            </a:r>
          </a:p>
          <a:p>
            <a:r>
              <a:rPr lang="en-AU" dirty="0" smtClean="0"/>
              <a:t>If natural reality had a cause, then (by definition) that cause is supernatural.</a:t>
            </a: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Another Argument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1. Whatever began had a cause. (Premise)</a:t>
            </a:r>
          </a:p>
          <a:p>
            <a:r>
              <a:rPr lang="en-AU" dirty="0" smtClean="0"/>
              <a:t>2. Causal reality began. (Premise)</a:t>
            </a:r>
          </a:p>
          <a:p>
            <a:r>
              <a:rPr lang="en-AU" dirty="0" smtClean="0"/>
              <a:t>3.(Therefore) Causal reality had a cause. </a:t>
            </a:r>
            <a:r>
              <a:rPr lang="en-AU" sz="1600" dirty="0" smtClean="0"/>
              <a:t>(From 1, 2)</a:t>
            </a:r>
          </a:p>
          <a:p>
            <a:endParaRPr lang="en-AU" dirty="0"/>
          </a:p>
          <a:p>
            <a:r>
              <a:rPr lang="en-AU" dirty="0" smtClean="0"/>
              <a:t>Causal reality = the sum of all causes.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Two Arguments Compared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1. Whatever began had a cause.</a:t>
            </a:r>
          </a:p>
          <a:p>
            <a:r>
              <a:rPr lang="en-AU" dirty="0" smtClean="0"/>
              <a:t>2. Natural reality began.</a:t>
            </a:r>
          </a:p>
          <a:p>
            <a:r>
              <a:rPr lang="en-AU" dirty="0" smtClean="0"/>
              <a:t>3. (Therefore) Natural reality had a cause</a:t>
            </a:r>
          </a:p>
          <a:p>
            <a:endParaRPr lang="en-AU" dirty="0"/>
          </a:p>
          <a:p>
            <a:r>
              <a:rPr lang="en-AU" dirty="0" smtClean="0"/>
              <a:t>1. Whatever began had a cause.</a:t>
            </a:r>
          </a:p>
          <a:p>
            <a:r>
              <a:rPr lang="en-AU" dirty="0" smtClean="0"/>
              <a:t>2. Causal reality began.</a:t>
            </a:r>
          </a:p>
          <a:p>
            <a:r>
              <a:rPr lang="en-AU" dirty="0" smtClean="0"/>
              <a:t>3. (Therefore) Causal reality had a cause.</a:t>
            </a:r>
            <a:endParaRPr lang="en-A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Two Pictures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49736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AU" dirty="0" smtClean="0"/>
          </a:p>
          <a:p>
            <a:endParaRPr lang="en-AU" dirty="0"/>
          </a:p>
          <a:p>
            <a:pPr lvl="6"/>
            <a:endParaRPr lang="en-AU" dirty="0" smtClean="0"/>
          </a:p>
        </p:txBody>
      </p:sp>
      <p:sp>
        <p:nvSpPr>
          <p:cNvPr id="4" name="Oval 3"/>
          <p:cNvSpPr/>
          <p:nvPr/>
        </p:nvSpPr>
        <p:spPr>
          <a:xfrm>
            <a:off x="2555776" y="177281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ight Arrow 4"/>
          <p:cNvSpPr/>
          <p:nvPr/>
        </p:nvSpPr>
        <p:spPr>
          <a:xfrm>
            <a:off x="3635896" y="19888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/>
          <p:cNvSpPr/>
          <p:nvPr/>
        </p:nvSpPr>
        <p:spPr>
          <a:xfrm>
            <a:off x="4716016" y="177281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ight Arrow 6"/>
          <p:cNvSpPr/>
          <p:nvPr/>
        </p:nvSpPr>
        <p:spPr>
          <a:xfrm>
            <a:off x="5796136" y="19888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6876256" y="177281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ight Arrow 8"/>
          <p:cNvSpPr/>
          <p:nvPr/>
        </p:nvSpPr>
        <p:spPr>
          <a:xfrm>
            <a:off x="7956376" y="19888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539552" y="3501008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/>
          <p:cNvSpPr/>
          <p:nvPr/>
        </p:nvSpPr>
        <p:spPr>
          <a:xfrm>
            <a:off x="2555776" y="479715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/>
          <p:cNvSpPr/>
          <p:nvPr/>
        </p:nvSpPr>
        <p:spPr>
          <a:xfrm>
            <a:off x="4716016" y="479715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/>
          <p:cNvSpPr/>
          <p:nvPr/>
        </p:nvSpPr>
        <p:spPr>
          <a:xfrm>
            <a:off x="6876256" y="479715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ight Arrow 14"/>
          <p:cNvSpPr/>
          <p:nvPr/>
        </p:nvSpPr>
        <p:spPr>
          <a:xfrm>
            <a:off x="3635896" y="50131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ight Arrow 15"/>
          <p:cNvSpPr/>
          <p:nvPr/>
        </p:nvSpPr>
        <p:spPr>
          <a:xfrm>
            <a:off x="5796136" y="50131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ight Arrow 16"/>
          <p:cNvSpPr/>
          <p:nvPr/>
        </p:nvSpPr>
        <p:spPr>
          <a:xfrm>
            <a:off x="7956376" y="50131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ight Arrow 17"/>
          <p:cNvSpPr/>
          <p:nvPr/>
        </p:nvSpPr>
        <p:spPr>
          <a:xfrm>
            <a:off x="3563888" y="3645024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ight Arrow 18"/>
          <p:cNvSpPr/>
          <p:nvPr/>
        </p:nvSpPr>
        <p:spPr>
          <a:xfrm>
            <a:off x="1619672" y="3717032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ight Arrow 19"/>
          <p:cNvSpPr/>
          <p:nvPr/>
        </p:nvSpPr>
        <p:spPr>
          <a:xfrm>
            <a:off x="5796136" y="3717032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7812360" y="3789040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Down Arrow 23"/>
          <p:cNvSpPr/>
          <p:nvPr/>
        </p:nvSpPr>
        <p:spPr>
          <a:xfrm>
            <a:off x="2771800" y="3645024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Down Arrow 24"/>
          <p:cNvSpPr/>
          <p:nvPr/>
        </p:nvSpPr>
        <p:spPr>
          <a:xfrm>
            <a:off x="4932040" y="371703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Down Arrow 25"/>
          <p:cNvSpPr/>
          <p:nvPr/>
        </p:nvSpPr>
        <p:spPr>
          <a:xfrm>
            <a:off x="7092280" y="371703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Two Observations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The second picture is more complicated than the first.</a:t>
            </a:r>
          </a:p>
          <a:p>
            <a:pPr>
              <a:buNone/>
            </a:pPr>
            <a:endParaRPr lang="en-AU" dirty="0" smtClean="0"/>
          </a:p>
          <a:p>
            <a:r>
              <a:rPr lang="en-AU" dirty="0" smtClean="0"/>
              <a:t>The pictures </a:t>
            </a:r>
            <a:r>
              <a:rPr lang="en-AU" i="1" dirty="0" smtClean="0"/>
              <a:t>both</a:t>
            </a:r>
            <a:r>
              <a:rPr lang="en-AU" dirty="0" smtClean="0"/>
              <a:t> contain one circle from which an arrow emerges but to which no arrow points.</a:t>
            </a:r>
            <a:endParaRPr lang="en-A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Two Arguments Again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b="1" dirty="0" smtClean="0">
                <a:solidFill>
                  <a:srgbClr val="7030A0"/>
                </a:solidFill>
              </a:rPr>
              <a:t>Naturalists</a:t>
            </a:r>
            <a:r>
              <a:rPr lang="en-AU" dirty="0" smtClean="0"/>
              <a:t> say that there are none but natural causes. </a:t>
            </a:r>
          </a:p>
          <a:p>
            <a:r>
              <a:rPr lang="en-AU" b="1" dirty="0" smtClean="0">
                <a:solidFill>
                  <a:srgbClr val="7030A0"/>
                </a:solidFill>
              </a:rPr>
              <a:t>Theists</a:t>
            </a:r>
            <a:r>
              <a:rPr lang="en-AU" dirty="0" smtClean="0"/>
              <a:t> say that there is also as least one supernatural cause.</a:t>
            </a:r>
          </a:p>
          <a:p>
            <a:endParaRPr lang="en-AU" dirty="0" smtClean="0"/>
          </a:p>
          <a:p>
            <a:r>
              <a:rPr lang="en-AU" dirty="0" smtClean="0"/>
              <a:t>2. Natural reality began.</a:t>
            </a:r>
          </a:p>
          <a:p>
            <a:r>
              <a:rPr lang="en-AU" dirty="0" smtClean="0"/>
              <a:t>2. Causal reality began.</a:t>
            </a:r>
            <a:endParaRPr lang="en-A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AU" dirty="0" smtClean="0"/>
              <a:t>Causal reality does not have a cause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AU" dirty="0" smtClean="0"/>
              <a:t>Casual reality is the sum of all causes. A cause for causal reality would be distinct from the sum of all causes. But every causes belongs to causal reality.</a:t>
            </a:r>
          </a:p>
          <a:p>
            <a:endParaRPr lang="en-AU" dirty="0"/>
          </a:p>
          <a:p>
            <a:r>
              <a:rPr lang="en-AU" dirty="0" smtClean="0"/>
              <a:t>Question: Can something be its own cause? </a:t>
            </a:r>
          </a:p>
          <a:p>
            <a:r>
              <a:rPr lang="en-AU" dirty="0" smtClean="0"/>
              <a:t>(If God could be </a:t>
            </a:r>
            <a:r>
              <a:rPr lang="en-AU" i="1" dirty="0" smtClean="0"/>
              <a:t>causa sui</a:t>
            </a:r>
            <a:r>
              <a:rPr lang="en-AU" dirty="0" smtClean="0"/>
              <a:t>, then surely natural reality could also be </a:t>
            </a:r>
            <a:r>
              <a:rPr lang="en-AU" i="1" dirty="0" smtClean="0"/>
              <a:t>causa sui</a:t>
            </a:r>
            <a:r>
              <a:rPr lang="en-AU" dirty="0" smtClean="0"/>
              <a:t>!)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Infinite Regress?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Our pictures represent causal reality as having a first cause: something that causes other things, but that itself has not cause.</a:t>
            </a:r>
          </a:p>
          <a:p>
            <a:endParaRPr lang="en-AU" dirty="0"/>
          </a:p>
          <a:p>
            <a:r>
              <a:rPr lang="en-AU" dirty="0" smtClean="0"/>
              <a:t>The pictures can be amended so that each contains an infinite regress – but the argument in favour of naturalism remains the same.</a:t>
            </a:r>
            <a:endParaRPr lang="en-A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Revised Picture</a:t>
            </a:r>
            <a:endParaRPr lang="en-AU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4713387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AU" dirty="0" smtClean="0"/>
          </a:p>
          <a:p>
            <a:endParaRPr lang="en-AU" dirty="0"/>
          </a:p>
          <a:p>
            <a:pPr lvl="6"/>
            <a:endParaRPr lang="en-AU" dirty="0" smtClean="0"/>
          </a:p>
        </p:txBody>
      </p:sp>
      <p:sp>
        <p:nvSpPr>
          <p:cNvPr id="5" name="Oval 4"/>
          <p:cNvSpPr/>
          <p:nvPr/>
        </p:nvSpPr>
        <p:spPr>
          <a:xfrm>
            <a:off x="1403648" y="234888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95536" y="1700808"/>
            <a:ext cx="8507288" cy="449736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71800" marR="0" lvl="6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051720" y="1628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ight Arrow 7"/>
          <p:cNvSpPr/>
          <p:nvPr/>
        </p:nvSpPr>
        <p:spPr>
          <a:xfrm>
            <a:off x="827584" y="18448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ight Arrow 8"/>
          <p:cNvSpPr/>
          <p:nvPr/>
        </p:nvSpPr>
        <p:spPr>
          <a:xfrm>
            <a:off x="3203848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4427984" y="1628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ight Arrow 10"/>
          <p:cNvSpPr/>
          <p:nvPr/>
        </p:nvSpPr>
        <p:spPr>
          <a:xfrm>
            <a:off x="5508104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/>
          <p:cNvSpPr/>
          <p:nvPr/>
        </p:nvSpPr>
        <p:spPr>
          <a:xfrm>
            <a:off x="6732240" y="170080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ight Arrow 12"/>
          <p:cNvSpPr/>
          <p:nvPr/>
        </p:nvSpPr>
        <p:spPr>
          <a:xfrm>
            <a:off x="7812360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/>
          <p:cNvSpPr/>
          <p:nvPr/>
        </p:nvSpPr>
        <p:spPr>
          <a:xfrm>
            <a:off x="1979712" y="5157192"/>
            <a:ext cx="914400" cy="9144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/>
          <p:cNvSpPr/>
          <p:nvPr/>
        </p:nvSpPr>
        <p:spPr>
          <a:xfrm>
            <a:off x="1979712" y="299695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Down Arrow 15"/>
          <p:cNvSpPr/>
          <p:nvPr/>
        </p:nvSpPr>
        <p:spPr>
          <a:xfrm>
            <a:off x="2195736" y="407707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ight Arrow 16"/>
          <p:cNvSpPr/>
          <p:nvPr/>
        </p:nvSpPr>
        <p:spPr>
          <a:xfrm>
            <a:off x="3131840" y="53732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ight Arrow 17"/>
          <p:cNvSpPr/>
          <p:nvPr/>
        </p:nvSpPr>
        <p:spPr>
          <a:xfrm>
            <a:off x="827584" y="53732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/>
          <p:cNvSpPr/>
          <p:nvPr/>
        </p:nvSpPr>
        <p:spPr>
          <a:xfrm>
            <a:off x="4355976" y="51571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ight Arrow 19"/>
          <p:cNvSpPr/>
          <p:nvPr/>
        </p:nvSpPr>
        <p:spPr>
          <a:xfrm>
            <a:off x="5580112" y="54452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6732240" y="51571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ight Arrow 21"/>
          <p:cNvSpPr/>
          <p:nvPr/>
        </p:nvSpPr>
        <p:spPr>
          <a:xfrm>
            <a:off x="7812360" y="54452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3203848" y="3212976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/>
          <p:cNvSpPr/>
          <p:nvPr/>
        </p:nvSpPr>
        <p:spPr>
          <a:xfrm>
            <a:off x="6732240" y="299695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/>
          <p:cNvSpPr/>
          <p:nvPr/>
        </p:nvSpPr>
        <p:spPr>
          <a:xfrm>
            <a:off x="4355976" y="299695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ight Arrow 25"/>
          <p:cNvSpPr/>
          <p:nvPr/>
        </p:nvSpPr>
        <p:spPr>
          <a:xfrm>
            <a:off x="7812360" y="3212976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ight Arrow 26"/>
          <p:cNvSpPr/>
          <p:nvPr/>
        </p:nvSpPr>
        <p:spPr>
          <a:xfrm>
            <a:off x="5580112" y="3212976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ight Arrow 27"/>
          <p:cNvSpPr/>
          <p:nvPr/>
        </p:nvSpPr>
        <p:spPr>
          <a:xfrm>
            <a:off x="827584" y="3284984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Down Arrow 28"/>
          <p:cNvSpPr/>
          <p:nvPr/>
        </p:nvSpPr>
        <p:spPr>
          <a:xfrm>
            <a:off x="4572000" y="407707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Down Arrow 29"/>
          <p:cNvSpPr/>
          <p:nvPr/>
        </p:nvSpPr>
        <p:spPr>
          <a:xfrm>
            <a:off x="6948264" y="407707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Summary to Date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If there were an infinite causal regress, that would not favour Theism over Naturalism.</a:t>
            </a:r>
          </a:p>
          <a:p>
            <a:r>
              <a:rPr lang="en-AU" dirty="0" smtClean="0"/>
              <a:t>If there is an initial cause, then the assumption that that cause is </a:t>
            </a:r>
            <a:r>
              <a:rPr lang="en-AU" i="1" dirty="0" smtClean="0"/>
              <a:t>causa sui </a:t>
            </a:r>
            <a:r>
              <a:rPr lang="en-AU" dirty="0" smtClean="0"/>
              <a:t>does nothing to favour Theism over Naturalism (and, in any case, that assumption seems unintelligible).</a:t>
            </a:r>
            <a:endParaRPr lang="en-A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Back to our two arguments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n-AU" dirty="0" smtClean="0"/>
              <a:t>Is it true that everything that began had a cause?</a:t>
            </a:r>
          </a:p>
          <a:p>
            <a:pPr lvl="1"/>
            <a:r>
              <a:rPr lang="en-AU" dirty="0" smtClean="0"/>
              <a:t>If not, then the argument with which we began clearly fails (and the other argument fails in the same way)</a:t>
            </a:r>
          </a:p>
          <a:p>
            <a:pPr lvl="1">
              <a:buNone/>
            </a:pPr>
            <a:endParaRPr lang="en-AU" dirty="0" smtClean="0"/>
          </a:p>
          <a:p>
            <a:r>
              <a:rPr lang="en-AU" dirty="0" smtClean="0"/>
              <a:t>Is it true that causal reality began?</a:t>
            </a:r>
          </a:p>
          <a:p>
            <a:pPr lvl="1"/>
            <a:r>
              <a:rPr lang="en-AU" dirty="0" smtClean="0"/>
              <a:t>If not, then the second argument clearly fails. But since the Naturalist thinks that causal reality = natural reality, it is clear that the Naturalist is also entitled to think that the first argument fails, and for the very same reason.</a:t>
            </a:r>
            <a:endParaRPr lang="en-A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Uncaused First Cause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Is there a reason why an uncaused supernatural first cause is more plausible than an uncaused natural first cause?</a:t>
            </a:r>
          </a:p>
          <a:p>
            <a:pPr lvl="1">
              <a:buNone/>
            </a:pPr>
            <a:endParaRPr lang="en-AU" dirty="0"/>
          </a:p>
          <a:p>
            <a:pPr lvl="1">
              <a:buFont typeface="Arial" charset="0"/>
              <a:buChar char="•"/>
            </a:pPr>
            <a:r>
              <a:rPr lang="en-AU" dirty="0" smtClean="0"/>
              <a:t>Might it be objected that a supernatural first cause would be </a:t>
            </a:r>
            <a:r>
              <a:rPr lang="en-AU" b="1" dirty="0" smtClean="0">
                <a:solidFill>
                  <a:srgbClr val="7030A0"/>
                </a:solidFill>
              </a:rPr>
              <a:t>eternal</a:t>
            </a:r>
            <a:r>
              <a:rPr lang="en-AU" dirty="0" smtClean="0"/>
              <a:t>?</a:t>
            </a:r>
          </a:p>
          <a:p>
            <a:pPr lvl="1">
              <a:buFont typeface="Arial" charset="0"/>
              <a:buChar char="•"/>
            </a:pPr>
            <a:r>
              <a:rPr lang="en-AU" dirty="0" smtClean="0"/>
              <a:t>No: this argument has nothing to do with </a:t>
            </a:r>
            <a:r>
              <a:rPr lang="en-AU" b="1" dirty="0" smtClean="0">
                <a:solidFill>
                  <a:srgbClr val="7030A0"/>
                </a:solidFill>
              </a:rPr>
              <a:t>time</a:t>
            </a:r>
            <a:r>
              <a:rPr lang="en-AU" dirty="0" smtClean="0"/>
              <a:t>. (It’s an argument about causes.)</a:t>
            </a:r>
            <a:endParaRPr lang="en-A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Time and Cause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AU" dirty="0" smtClean="0"/>
              <a:t>There are many naturalists who deny that all of natural causal reality is temporal.</a:t>
            </a:r>
          </a:p>
          <a:p>
            <a:r>
              <a:rPr lang="en-AU" dirty="0" smtClean="0"/>
              <a:t>Time has a much richer structure than causation. In particular, time has </a:t>
            </a:r>
            <a:r>
              <a:rPr lang="en-AU" b="1" dirty="0" smtClean="0">
                <a:solidFill>
                  <a:srgbClr val="7030A0"/>
                </a:solidFill>
              </a:rPr>
              <a:t>metrical</a:t>
            </a:r>
            <a:r>
              <a:rPr lang="en-AU" dirty="0" smtClean="0"/>
              <a:t> properties.</a:t>
            </a:r>
          </a:p>
          <a:p>
            <a:r>
              <a:rPr lang="en-AU" dirty="0" smtClean="0"/>
              <a:t>But both time and cause involve asymmetrical priority relations: </a:t>
            </a:r>
            <a:r>
              <a:rPr lang="en-AU" b="1" dirty="0" smtClean="0">
                <a:solidFill>
                  <a:srgbClr val="7030A0"/>
                </a:solidFill>
              </a:rPr>
              <a:t>temporal priority </a:t>
            </a:r>
            <a:r>
              <a:rPr lang="en-AU" dirty="0" smtClean="0"/>
              <a:t>and </a:t>
            </a:r>
            <a:r>
              <a:rPr lang="en-AU" b="1" dirty="0" smtClean="0">
                <a:solidFill>
                  <a:srgbClr val="7030A0"/>
                </a:solidFill>
              </a:rPr>
              <a:t>causal priority</a:t>
            </a:r>
            <a:r>
              <a:rPr lang="en-AU" dirty="0" smtClean="0"/>
              <a:t>. These relations should not be confused!</a:t>
            </a:r>
            <a:endParaRPr lang="en-A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Uncaused First Cause (cont.)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Might it be objected that an uncaused supernatural cause would be </a:t>
            </a:r>
            <a:r>
              <a:rPr lang="en-AU" b="1" dirty="0" smtClean="0">
                <a:solidFill>
                  <a:srgbClr val="7030A0"/>
                </a:solidFill>
              </a:rPr>
              <a:t>necessary</a:t>
            </a:r>
            <a:r>
              <a:rPr lang="en-AU" dirty="0" smtClean="0"/>
              <a:t>?</a:t>
            </a:r>
          </a:p>
          <a:p>
            <a:r>
              <a:rPr lang="en-AU" dirty="0" smtClean="0"/>
              <a:t>No, because a naturalist can equally well insist that an uncaused natural cause is </a:t>
            </a:r>
            <a:r>
              <a:rPr lang="en-AU" b="1" dirty="0" smtClean="0">
                <a:solidFill>
                  <a:srgbClr val="7030A0"/>
                </a:solidFill>
              </a:rPr>
              <a:t>necessary</a:t>
            </a:r>
            <a:r>
              <a:rPr lang="en-AU" dirty="0" smtClean="0"/>
              <a:t>.</a:t>
            </a:r>
          </a:p>
          <a:p>
            <a:r>
              <a:rPr lang="en-AU" dirty="0" smtClean="0"/>
              <a:t>If you allow that there is a necessary first cause, then, clearly, you can allow that the necessary first cause is the initial state of natural reality.</a:t>
            </a:r>
            <a:endParaRPr lang="en-A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Necessity (Picture)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Oval 3"/>
          <p:cNvSpPr/>
          <p:nvPr/>
        </p:nvSpPr>
        <p:spPr>
          <a:xfrm>
            <a:off x="755576" y="1844824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ight Arrow 4"/>
          <p:cNvSpPr/>
          <p:nvPr/>
        </p:nvSpPr>
        <p:spPr>
          <a:xfrm>
            <a:off x="1835696" y="21328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ight Arrow 5"/>
          <p:cNvSpPr/>
          <p:nvPr/>
        </p:nvSpPr>
        <p:spPr>
          <a:xfrm>
            <a:off x="4211960" y="21328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ight Arrow 6"/>
          <p:cNvSpPr/>
          <p:nvPr/>
        </p:nvSpPr>
        <p:spPr>
          <a:xfrm>
            <a:off x="6516216" y="22048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2987824" y="191683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5436096" y="191683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755576" y="3212976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/>
          <p:cNvSpPr/>
          <p:nvPr/>
        </p:nvSpPr>
        <p:spPr>
          <a:xfrm>
            <a:off x="755576" y="4581128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ight Arrow 11"/>
          <p:cNvSpPr/>
          <p:nvPr/>
        </p:nvSpPr>
        <p:spPr>
          <a:xfrm>
            <a:off x="1907704" y="4797152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ight Arrow 12"/>
          <p:cNvSpPr/>
          <p:nvPr/>
        </p:nvSpPr>
        <p:spPr>
          <a:xfrm>
            <a:off x="1907704" y="3429000"/>
            <a:ext cx="978408" cy="4846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/>
          <p:cNvSpPr/>
          <p:nvPr/>
        </p:nvSpPr>
        <p:spPr>
          <a:xfrm>
            <a:off x="3059832" y="3284984"/>
            <a:ext cx="914400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/>
          <p:cNvSpPr/>
          <p:nvPr/>
        </p:nvSpPr>
        <p:spPr>
          <a:xfrm>
            <a:off x="3059832" y="4581128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ight Arrow 15"/>
          <p:cNvSpPr/>
          <p:nvPr/>
        </p:nvSpPr>
        <p:spPr>
          <a:xfrm>
            <a:off x="4283968" y="3429000"/>
            <a:ext cx="978408" cy="4846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ight Arrow 16"/>
          <p:cNvSpPr/>
          <p:nvPr/>
        </p:nvSpPr>
        <p:spPr>
          <a:xfrm>
            <a:off x="4211960" y="4797152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/>
          <p:cNvSpPr/>
          <p:nvPr/>
        </p:nvSpPr>
        <p:spPr>
          <a:xfrm>
            <a:off x="5436096" y="4653136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/>
          <p:cNvSpPr/>
          <p:nvPr/>
        </p:nvSpPr>
        <p:spPr>
          <a:xfrm>
            <a:off x="5508104" y="3284984"/>
            <a:ext cx="914400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ight Arrow 19"/>
          <p:cNvSpPr/>
          <p:nvPr/>
        </p:nvSpPr>
        <p:spPr>
          <a:xfrm>
            <a:off x="6660232" y="4797152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6660232" y="3501008"/>
            <a:ext cx="978408" cy="4846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Final Remarks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n-AU" dirty="0" smtClean="0"/>
              <a:t>Two parallel discussions: one about arguments, and one about competing worldviews.</a:t>
            </a:r>
          </a:p>
          <a:p>
            <a:r>
              <a:rPr lang="en-AU" dirty="0" smtClean="0"/>
              <a:t>I say: a successful argument for one worldview would have to based on considerations that favour that worldview above the other.</a:t>
            </a:r>
          </a:p>
          <a:p>
            <a:r>
              <a:rPr lang="en-AU" dirty="0" smtClean="0"/>
              <a:t>It is clear that the considerations that we have examined do NOT favour Theism over Naturalism.</a:t>
            </a:r>
          </a:p>
          <a:p>
            <a:r>
              <a:rPr lang="en-AU" dirty="0" smtClean="0"/>
              <a:t>Indeed, if anything, the relevant considerations actually favour Naturalism over Theism!</a:t>
            </a:r>
            <a:endParaRPr lang="en-A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 smtClean="0"/>
              <a:t>Comment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AU" dirty="0" smtClean="0"/>
              <a:t>What do we mean by “began”.</a:t>
            </a:r>
          </a:p>
          <a:p>
            <a:r>
              <a:rPr lang="en-AU" dirty="0" smtClean="0"/>
              <a:t>Recall earlier comments about time and cause—time is irrelevant in this context.</a:t>
            </a:r>
          </a:p>
          <a:p>
            <a:r>
              <a:rPr lang="en-AU" dirty="0" smtClean="0"/>
              <a:t>There are two possibilities for “causal beginning”: </a:t>
            </a:r>
          </a:p>
          <a:p>
            <a:pPr lvl="1"/>
            <a:r>
              <a:rPr lang="en-AU" dirty="0" smtClean="0"/>
              <a:t>(a) having a cause (in which case the first cause is not a causal beginning, but everything that begins has a cause); </a:t>
            </a:r>
          </a:p>
          <a:p>
            <a:pPr lvl="1"/>
            <a:r>
              <a:rPr lang="en-AU" dirty="0" smtClean="0"/>
              <a:t>(b) not having a cause (in which case the first cause is a causal beginning, but not everything that begins has a cause).</a:t>
            </a: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852</Words>
  <Application>Microsoft Office PowerPoint</Application>
  <PresentationFormat>On-screen Show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Kalām Cosmological Argument</vt:lpstr>
      <vt:lpstr>The Argument</vt:lpstr>
      <vt:lpstr>Another Argument</vt:lpstr>
      <vt:lpstr>Two Arguments Compared</vt:lpstr>
      <vt:lpstr>Two Pictures</vt:lpstr>
      <vt:lpstr>Two Observations</vt:lpstr>
      <vt:lpstr>Two Arguments Again</vt:lpstr>
      <vt:lpstr>Causal reality does not have a cause</vt:lpstr>
      <vt:lpstr>Infinite Regress?</vt:lpstr>
      <vt:lpstr>Revised Picture</vt:lpstr>
      <vt:lpstr>Summary to Date</vt:lpstr>
      <vt:lpstr>Back to our two arguments</vt:lpstr>
      <vt:lpstr>Uncaused First Cause</vt:lpstr>
      <vt:lpstr>Time and Cause</vt:lpstr>
      <vt:lpstr>Uncaused First Cause (cont.)</vt:lpstr>
      <vt:lpstr>Necessity (Picture)</vt:lpstr>
      <vt:lpstr>Final Remarks</vt:lpstr>
      <vt:lpstr>Comment</vt:lpstr>
    </vt:vector>
  </TitlesOfParts>
  <Company>Monash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Kalām Cosmological Argument</dc:title>
  <dc:creator>Oppy</dc:creator>
  <cp:lastModifiedBy>Oppy</cp:lastModifiedBy>
  <cp:revision>13</cp:revision>
  <dcterms:created xsi:type="dcterms:W3CDTF">2013-04-01T04:24:56Z</dcterms:created>
  <dcterms:modified xsi:type="dcterms:W3CDTF">2013-04-03T00:30:56Z</dcterms:modified>
</cp:coreProperties>
</file>